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9" r:id="rId1"/>
  </p:sldMasterIdLst>
  <p:notesMasterIdLst>
    <p:notesMasterId r:id="rId23"/>
  </p:notesMasterIdLst>
  <p:sldIdLst>
    <p:sldId id="256" r:id="rId2"/>
    <p:sldId id="292" r:id="rId3"/>
    <p:sldId id="293" r:id="rId4"/>
    <p:sldId id="260" r:id="rId5"/>
    <p:sldId id="291" r:id="rId6"/>
    <p:sldId id="294" r:id="rId7"/>
    <p:sldId id="295" r:id="rId8"/>
    <p:sldId id="284" r:id="rId9"/>
    <p:sldId id="296" r:id="rId10"/>
    <p:sldId id="297" r:id="rId11"/>
    <p:sldId id="298" r:id="rId12"/>
    <p:sldId id="299" r:id="rId13"/>
    <p:sldId id="285" r:id="rId14"/>
    <p:sldId id="269" r:id="rId15"/>
    <p:sldId id="286" r:id="rId16"/>
    <p:sldId id="287" r:id="rId17"/>
    <p:sldId id="288" r:id="rId18"/>
    <p:sldId id="289" r:id="rId19"/>
    <p:sldId id="290" r:id="rId20"/>
    <p:sldId id="283" r:id="rId21"/>
    <p:sldId id="30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593"/>
  </p:normalViewPr>
  <p:slideViewPr>
    <p:cSldViewPr snapToGrid="0">
      <p:cViewPr>
        <p:scale>
          <a:sx n="82" d="100"/>
          <a:sy n="82" d="100"/>
        </p:scale>
        <p:origin x="592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B0B31-77C5-4F95-9204-E7F5C221107E}" type="doc">
      <dgm:prSet loTypeId="urn:microsoft.com/office/officeart/2005/8/layout/hierarchy3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9CBD68B-03CD-45C9-861F-CA9BB00A6F6D}">
      <dgm:prSet/>
      <dgm:spPr/>
      <dgm:t>
        <a:bodyPr/>
        <a:lstStyle/>
        <a:p>
          <a:r>
            <a:rPr lang="en-US" dirty="0"/>
            <a:t>PED 2</a:t>
          </a:r>
        </a:p>
      </dgm:t>
    </dgm:pt>
    <dgm:pt modelId="{3CD78B4A-7CBA-42DD-8E42-FF45A02A490D}" type="parTrans" cxnId="{80FE7D86-F7D6-4970-B3D8-840745FC2E39}">
      <dgm:prSet/>
      <dgm:spPr/>
      <dgm:t>
        <a:bodyPr/>
        <a:lstStyle/>
        <a:p>
          <a:endParaRPr lang="en-US"/>
        </a:p>
      </dgm:t>
    </dgm:pt>
    <dgm:pt modelId="{C0CC8D3F-A279-4609-ACA4-D6A251AFEEA1}" type="sibTrans" cxnId="{80FE7D86-F7D6-4970-B3D8-840745FC2E39}">
      <dgm:prSet/>
      <dgm:spPr/>
      <dgm:t>
        <a:bodyPr/>
        <a:lstStyle/>
        <a:p>
          <a:endParaRPr lang="en-US"/>
        </a:p>
      </dgm:t>
    </dgm:pt>
    <dgm:pt modelId="{6CEAD7BF-5D3B-40AE-940D-C859130B4051}">
      <dgm:prSet/>
      <dgm:spPr/>
      <dgm:t>
        <a:bodyPr/>
        <a:lstStyle/>
        <a:p>
          <a:r>
            <a:rPr lang="en-US"/>
            <a:t>Avenue</a:t>
          </a:r>
        </a:p>
      </dgm:t>
    </dgm:pt>
    <dgm:pt modelId="{2A8BED54-B177-4745-A4AB-37A009D45100}" type="parTrans" cxnId="{9C84D58F-7E28-477E-B7A8-A96743DC18C4}">
      <dgm:prSet/>
      <dgm:spPr/>
      <dgm:t>
        <a:bodyPr/>
        <a:lstStyle/>
        <a:p>
          <a:endParaRPr lang="en-US"/>
        </a:p>
      </dgm:t>
    </dgm:pt>
    <dgm:pt modelId="{411E568E-9EFD-4B07-A9A8-A82AA3DF4E5D}" type="sibTrans" cxnId="{9C84D58F-7E28-477E-B7A8-A96743DC18C4}">
      <dgm:prSet/>
      <dgm:spPr/>
      <dgm:t>
        <a:bodyPr/>
        <a:lstStyle/>
        <a:p>
          <a:endParaRPr lang="en-US"/>
        </a:p>
      </dgm:t>
    </dgm:pt>
    <dgm:pt modelId="{54FEBDD9-FD97-4604-9358-9A5283D455A4}">
      <dgm:prSet/>
      <dgm:spPr/>
      <dgm:t>
        <a:bodyPr/>
        <a:lstStyle/>
        <a:p>
          <a:r>
            <a:rPr lang="en-US" dirty="0"/>
            <a:t>Shanghai Tech</a:t>
          </a:r>
        </a:p>
      </dgm:t>
    </dgm:pt>
    <dgm:pt modelId="{4451290D-7B3E-40A9-B500-A75E07054787}" type="parTrans" cxnId="{1C576092-3816-49F4-B604-7E7AFED71E7A}">
      <dgm:prSet/>
      <dgm:spPr/>
      <dgm:t>
        <a:bodyPr/>
        <a:lstStyle/>
        <a:p>
          <a:endParaRPr lang="en-US"/>
        </a:p>
      </dgm:t>
    </dgm:pt>
    <dgm:pt modelId="{ABB014F1-15D5-4F59-9674-2820C8598DC1}" type="sibTrans" cxnId="{1C576092-3816-49F4-B604-7E7AFED71E7A}">
      <dgm:prSet/>
      <dgm:spPr/>
      <dgm:t>
        <a:bodyPr/>
        <a:lstStyle/>
        <a:p>
          <a:endParaRPr lang="en-US"/>
        </a:p>
      </dgm:t>
    </dgm:pt>
    <dgm:pt modelId="{35B80245-69C8-EA4E-AAE1-E61CC625DA0E}" type="pres">
      <dgm:prSet presAssocID="{E21B0B31-77C5-4F95-9204-E7F5C221107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D4EF51-625C-9444-8812-144E6F3F284B}" type="pres">
      <dgm:prSet presAssocID="{B9CBD68B-03CD-45C9-861F-CA9BB00A6F6D}" presName="root" presStyleCnt="0"/>
      <dgm:spPr/>
    </dgm:pt>
    <dgm:pt modelId="{FFFABD4B-D6B0-C24C-A5BE-271EFD5E6B75}" type="pres">
      <dgm:prSet presAssocID="{B9CBD68B-03CD-45C9-861F-CA9BB00A6F6D}" presName="rootComposite" presStyleCnt="0"/>
      <dgm:spPr/>
    </dgm:pt>
    <dgm:pt modelId="{CE572EFD-9930-5E4C-A63D-BF7F456839BC}" type="pres">
      <dgm:prSet presAssocID="{B9CBD68B-03CD-45C9-861F-CA9BB00A6F6D}" presName="rootText" presStyleLbl="node1" presStyleIdx="0" presStyleCnt="3" custLinFactNeighborX="-12438" custLinFactNeighborY="-355"/>
      <dgm:spPr/>
    </dgm:pt>
    <dgm:pt modelId="{3925EDD8-714C-BF46-8460-0827364BE357}" type="pres">
      <dgm:prSet presAssocID="{B9CBD68B-03CD-45C9-861F-CA9BB00A6F6D}" presName="rootConnector" presStyleLbl="node1" presStyleIdx="0" presStyleCnt="3"/>
      <dgm:spPr/>
    </dgm:pt>
    <dgm:pt modelId="{30673B23-850B-4843-826C-8083C9575E77}" type="pres">
      <dgm:prSet presAssocID="{B9CBD68B-03CD-45C9-861F-CA9BB00A6F6D}" presName="childShape" presStyleCnt="0"/>
      <dgm:spPr/>
    </dgm:pt>
    <dgm:pt modelId="{37D6CB18-2CE9-604B-8DBA-7739B12FB5E0}" type="pres">
      <dgm:prSet presAssocID="{6CEAD7BF-5D3B-40AE-940D-C859130B4051}" presName="root" presStyleCnt="0"/>
      <dgm:spPr/>
    </dgm:pt>
    <dgm:pt modelId="{BE4BE73D-D2CE-2648-ADCE-2E5A2EF467D7}" type="pres">
      <dgm:prSet presAssocID="{6CEAD7BF-5D3B-40AE-940D-C859130B4051}" presName="rootComposite" presStyleCnt="0"/>
      <dgm:spPr/>
    </dgm:pt>
    <dgm:pt modelId="{9A8CC645-EC6A-9145-9B17-918D29B6AF75}" type="pres">
      <dgm:prSet presAssocID="{6CEAD7BF-5D3B-40AE-940D-C859130B4051}" presName="rootText" presStyleLbl="node1" presStyleIdx="1" presStyleCnt="3"/>
      <dgm:spPr/>
    </dgm:pt>
    <dgm:pt modelId="{B133099A-379E-0C4D-8683-86D896ADA5A4}" type="pres">
      <dgm:prSet presAssocID="{6CEAD7BF-5D3B-40AE-940D-C859130B4051}" presName="rootConnector" presStyleLbl="node1" presStyleIdx="1" presStyleCnt="3"/>
      <dgm:spPr/>
    </dgm:pt>
    <dgm:pt modelId="{FA35474D-417F-054F-ACDE-546F03B090F2}" type="pres">
      <dgm:prSet presAssocID="{6CEAD7BF-5D3B-40AE-940D-C859130B4051}" presName="childShape" presStyleCnt="0"/>
      <dgm:spPr/>
    </dgm:pt>
    <dgm:pt modelId="{05CCA7CF-6344-5647-83BD-0D0D4752D9D7}" type="pres">
      <dgm:prSet presAssocID="{54FEBDD9-FD97-4604-9358-9A5283D455A4}" presName="root" presStyleCnt="0"/>
      <dgm:spPr/>
    </dgm:pt>
    <dgm:pt modelId="{1D508D88-83B6-2E43-A902-3AC828E6C448}" type="pres">
      <dgm:prSet presAssocID="{54FEBDD9-FD97-4604-9358-9A5283D455A4}" presName="rootComposite" presStyleCnt="0"/>
      <dgm:spPr/>
    </dgm:pt>
    <dgm:pt modelId="{8C350CA6-5BFE-6C4C-9CFE-1AE845D65596}" type="pres">
      <dgm:prSet presAssocID="{54FEBDD9-FD97-4604-9358-9A5283D455A4}" presName="rootText" presStyleLbl="node1" presStyleIdx="2" presStyleCnt="3"/>
      <dgm:spPr/>
    </dgm:pt>
    <dgm:pt modelId="{9E7F5734-B3A3-4246-889C-14EAF6F00C90}" type="pres">
      <dgm:prSet presAssocID="{54FEBDD9-FD97-4604-9358-9A5283D455A4}" presName="rootConnector" presStyleLbl="node1" presStyleIdx="2" presStyleCnt="3"/>
      <dgm:spPr/>
    </dgm:pt>
    <dgm:pt modelId="{B449B1BE-66CF-D94F-B6B2-F1B785606A72}" type="pres">
      <dgm:prSet presAssocID="{54FEBDD9-FD97-4604-9358-9A5283D455A4}" presName="childShape" presStyleCnt="0"/>
      <dgm:spPr/>
    </dgm:pt>
  </dgm:ptLst>
  <dgm:cxnLst>
    <dgm:cxn modelId="{DA2C9D26-A463-C346-948E-D9BDF94BE617}" type="presOf" srcId="{B9CBD68B-03CD-45C9-861F-CA9BB00A6F6D}" destId="{CE572EFD-9930-5E4C-A63D-BF7F456839BC}" srcOrd="0" destOrd="0" presId="urn:microsoft.com/office/officeart/2005/8/layout/hierarchy3"/>
    <dgm:cxn modelId="{96576B77-A80C-6844-A8F3-06B0C3155C96}" type="presOf" srcId="{E21B0B31-77C5-4F95-9204-E7F5C221107E}" destId="{35B80245-69C8-EA4E-AAE1-E61CC625DA0E}" srcOrd="0" destOrd="0" presId="urn:microsoft.com/office/officeart/2005/8/layout/hierarchy3"/>
    <dgm:cxn modelId="{43510086-9249-A540-9086-ED02262AB9DE}" type="presOf" srcId="{B9CBD68B-03CD-45C9-861F-CA9BB00A6F6D}" destId="{3925EDD8-714C-BF46-8460-0827364BE357}" srcOrd="1" destOrd="0" presId="urn:microsoft.com/office/officeart/2005/8/layout/hierarchy3"/>
    <dgm:cxn modelId="{80FE7D86-F7D6-4970-B3D8-840745FC2E39}" srcId="{E21B0B31-77C5-4F95-9204-E7F5C221107E}" destId="{B9CBD68B-03CD-45C9-861F-CA9BB00A6F6D}" srcOrd="0" destOrd="0" parTransId="{3CD78B4A-7CBA-42DD-8E42-FF45A02A490D}" sibTransId="{C0CC8D3F-A279-4609-ACA4-D6A251AFEEA1}"/>
    <dgm:cxn modelId="{9C84D58F-7E28-477E-B7A8-A96743DC18C4}" srcId="{E21B0B31-77C5-4F95-9204-E7F5C221107E}" destId="{6CEAD7BF-5D3B-40AE-940D-C859130B4051}" srcOrd="1" destOrd="0" parTransId="{2A8BED54-B177-4745-A4AB-37A009D45100}" sibTransId="{411E568E-9EFD-4B07-A9A8-A82AA3DF4E5D}"/>
    <dgm:cxn modelId="{92CE5292-0D84-1547-A0C0-1863516CA7E6}" type="presOf" srcId="{6CEAD7BF-5D3B-40AE-940D-C859130B4051}" destId="{B133099A-379E-0C4D-8683-86D896ADA5A4}" srcOrd="1" destOrd="0" presId="urn:microsoft.com/office/officeart/2005/8/layout/hierarchy3"/>
    <dgm:cxn modelId="{1C576092-3816-49F4-B604-7E7AFED71E7A}" srcId="{E21B0B31-77C5-4F95-9204-E7F5C221107E}" destId="{54FEBDD9-FD97-4604-9358-9A5283D455A4}" srcOrd="2" destOrd="0" parTransId="{4451290D-7B3E-40A9-B500-A75E07054787}" sibTransId="{ABB014F1-15D5-4F59-9674-2820C8598DC1}"/>
    <dgm:cxn modelId="{74640AA9-9C97-6746-94DC-C30C5EB46AFF}" type="presOf" srcId="{54FEBDD9-FD97-4604-9358-9A5283D455A4}" destId="{9E7F5734-B3A3-4246-889C-14EAF6F00C90}" srcOrd="1" destOrd="0" presId="urn:microsoft.com/office/officeart/2005/8/layout/hierarchy3"/>
    <dgm:cxn modelId="{0B7B0CD4-45A6-4441-8604-45C170D47B84}" type="presOf" srcId="{6CEAD7BF-5D3B-40AE-940D-C859130B4051}" destId="{9A8CC645-EC6A-9145-9B17-918D29B6AF75}" srcOrd="0" destOrd="0" presId="urn:microsoft.com/office/officeart/2005/8/layout/hierarchy3"/>
    <dgm:cxn modelId="{D94EABDB-C708-6243-B04F-B8414CF9B356}" type="presOf" srcId="{54FEBDD9-FD97-4604-9358-9A5283D455A4}" destId="{8C350CA6-5BFE-6C4C-9CFE-1AE845D65596}" srcOrd="0" destOrd="0" presId="urn:microsoft.com/office/officeart/2005/8/layout/hierarchy3"/>
    <dgm:cxn modelId="{E4CB0F73-98C6-B941-8347-38434C880224}" type="presParOf" srcId="{35B80245-69C8-EA4E-AAE1-E61CC625DA0E}" destId="{A4D4EF51-625C-9444-8812-144E6F3F284B}" srcOrd="0" destOrd="0" presId="urn:microsoft.com/office/officeart/2005/8/layout/hierarchy3"/>
    <dgm:cxn modelId="{F61C3DAC-EFBC-A549-B5C6-C8F2A7B07A14}" type="presParOf" srcId="{A4D4EF51-625C-9444-8812-144E6F3F284B}" destId="{FFFABD4B-D6B0-C24C-A5BE-271EFD5E6B75}" srcOrd="0" destOrd="0" presId="urn:microsoft.com/office/officeart/2005/8/layout/hierarchy3"/>
    <dgm:cxn modelId="{D4648360-8727-7248-ABEC-6623471E8F23}" type="presParOf" srcId="{FFFABD4B-D6B0-C24C-A5BE-271EFD5E6B75}" destId="{CE572EFD-9930-5E4C-A63D-BF7F456839BC}" srcOrd="0" destOrd="0" presId="urn:microsoft.com/office/officeart/2005/8/layout/hierarchy3"/>
    <dgm:cxn modelId="{0E09CF10-C3BA-7A41-89D7-13D4E24F4274}" type="presParOf" srcId="{FFFABD4B-D6B0-C24C-A5BE-271EFD5E6B75}" destId="{3925EDD8-714C-BF46-8460-0827364BE357}" srcOrd="1" destOrd="0" presId="urn:microsoft.com/office/officeart/2005/8/layout/hierarchy3"/>
    <dgm:cxn modelId="{6CBC260D-0B6F-0045-BCF5-B38DDAC8D76F}" type="presParOf" srcId="{A4D4EF51-625C-9444-8812-144E6F3F284B}" destId="{30673B23-850B-4843-826C-8083C9575E77}" srcOrd="1" destOrd="0" presId="urn:microsoft.com/office/officeart/2005/8/layout/hierarchy3"/>
    <dgm:cxn modelId="{1DEB2100-2AB5-FE49-88CA-03752F6EC948}" type="presParOf" srcId="{35B80245-69C8-EA4E-AAE1-E61CC625DA0E}" destId="{37D6CB18-2CE9-604B-8DBA-7739B12FB5E0}" srcOrd="1" destOrd="0" presId="urn:microsoft.com/office/officeart/2005/8/layout/hierarchy3"/>
    <dgm:cxn modelId="{29C28C79-5001-8F47-BAC3-4B331C79EAC3}" type="presParOf" srcId="{37D6CB18-2CE9-604B-8DBA-7739B12FB5E0}" destId="{BE4BE73D-D2CE-2648-ADCE-2E5A2EF467D7}" srcOrd="0" destOrd="0" presId="urn:microsoft.com/office/officeart/2005/8/layout/hierarchy3"/>
    <dgm:cxn modelId="{DC424CA4-D016-6146-BCE7-67BC6862960C}" type="presParOf" srcId="{BE4BE73D-D2CE-2648-ADCE-2E5A2EF467D7}" destId="{9A8CC645-EC6A-9145-9B17-918D29B6AF75}" srcOrd="0" destOrd="0" presId="urn:microsoft.com/office/officeart/2005/8/layout/hierarchy3"/>
    <dgm:cxn modelId="{8EAC4E9D-6121-1E4A-9CFA-C3F5DB4E1B02}" type="presParOf" srcId="{BE4BE73D-D2CE-2648-ADCE-2E5A2EF467D7}" destId="{B133099A-379E-0C4D-8683-86D896ADA5A4}" srcOrd="1" destOrd="0" presId="urn:microsoft.com/office/officeart/2005/8/layout/hierarchy3"/>
    <dgm:cxn modelId="{A587B349-7F1F-324B-A84E-248A0E222A21}" type="presParOf" srcId="{37D6CB18-2CE9-604B-8DBA-7739B12FB5E0}" destId="{FA35474D-417F-054F-ACDE-546F03B090F2}" srcOrd="1" destOrd="0" presId="urn:microsoft.com/office/officeart/2005/8/layout/hierarchy3"/>
    <dgm:cxn modelId="{EDF0F13F-1E10-634B-ADE7-37A18A7333B7}" type="presParOf" srcId="{35B80245-69C8-EA4E-AAE1-E61CC625DA0E}" destId="{05CCA7CF-6344-5647-83BD-0D0D4752D9D7}" srcOrd="2" destOrd="0" presId="urn:microsoft.com/office/officeart/2005/8/layout/hierarchy3"/>
    <dgm:cxn modelId="{7C8B5085-8DE4-0048-A876-EBDC598E75A1}" type="presParOf" srcId="{05CCA7CF-6344-5647-83BD-0D0D4752D9D7}" destId="{1D508D88-83B6-2E43-A902-3AC828E6C448}" srcOrd="0" destOrd="0" presId="urn:microsoft.com/office/officeart/2005/8/layout/hierarchy3"/>
    <dgm:cxn modelId="{C3E90A35-2D67-C643-8273-9E3B0A7C578D}" type="presParOf" srcId="{1D508D88-83B6-2E43-A902-3AC828E6C448}" destId="{8C350CA6-5BFE-6C4C-9CFE-1AE845D65596}" srcOrd="0" destOrd="0" presId="urn:microsoft.com/office/officeart/2005/8/layout/hierarchy3"/>
    <dgm:cxn modelId="{C528C47E-BB1B-CC4C-967B-A3CD78B0548C}" type="presParOf" srcId="{1D508D88-83B6-2E43-A902-3AC828E6C448}" destId="{9E7F5734-B3A3-4246-889C-14EAF6F00C90}" srcOrd="1" destOrd="0" presId="urn:microsoft.com/office/officeart/2005/8/layout/hierarchy3"/>
    <dgm:cxn modelId="{F56A2FF5-D6FD-0B4F-96BF-960A806E7449}" type="presParOf" srcId="{05CCA7CF-6344-5647-83BD-0D0D4752D9D7}" destId="{B449B1BE-66CF-D94F-B6B2-F1B785606A7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72EFD-9930-5E4C-A63D-BF7F456839BC}">
      <dsp:nvSpPr>
        <dsp:cNvPr id="0" name=""/>
        <dsp:cNvSpPr/>
      </dsp:nvSpPr>
      <dsp:spPr>
        <a:xfrm>
          <a:off x="0" y="1180613"/>
          <a:ext cx="2567202" cy="128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PED 2</a:t>
          </a:r>
        </a:p>
      </dsp:txBody>
      <dsp:txXfrm>
        <a:off x="37595" y="1218208"/>
        <a:ext cx="2492012" cy="1208411"/>
      </dsp:txXfrm>
    </dsp:sp>
    <dsp:sp modelId="{9A8CC645-EC6A-9145-9B17-918D29B6AF75}">
      <dsp:nvSpPr>
        <dsp:cNvPr id="0" name=""/>
        <dsp:cNvSpPr/>
      </dsp:nvSpPr>
      <dsp:spPr>
        <a:xfrm>
          <a:off x="3210100" y="1185169"/>
          <a:ext cx="2567202" cy="128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Avenue</a:t>
          </a:r>
        </a:p>
      </dsp:txBody>
      <dsp:txXfrm>
        <a:off x="3247695" y="1222764"/>
        <a:ext cx="2492012" cy="1208411"/>
      </dsp:txXfrm>
    </dsp:sp>
    <dsp:sp modelId="{8C350CA6-5BFE-6C4C-9CFE-1AE845D65596}">
      <dsp:nvSpPr>
        <dsp:cNvPr id="0" name=""/>
        <dsp:cNvSpPr/>
      </dsp:nvSpPr>
      <dsp:spPr>
        <a:xfrm>
          <a:off x="6419104" y="1185169"/>
          <a:ext cx="2567202" cy="12836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Shanghai Tech</a:t>
          </a:r>
        </a:p>
      </dsp:txBody>
      <dsp:txXfrm>
        <a:off x="6456699" y="1222764"/>
        <a:ext cx="2492012" cy="1208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D451D-F489-ED40-8E5D-9F746556FF0B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F7945-C46F-C54B-91F1-8DECA9DF0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42FB-9516-09F5-6F49-1EF316C0C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F12DA-6E07-71E1-5EFF-A1F706904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14E35-AFAC-6421-7823-C1C6A91A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9029-BD50-3734-02B8-C8B8FC3A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54293-A071-9DC5-D652-581AF043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0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4FAD-3EEB-C6F4-68A3-278776C08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A3C8A-51DC-4F89-9F37-DFE05C0B5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92CDB-54EA-C668-5CB7-546DB358E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7764-BCB9-2866-B991-19537141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2BD1E-31B6-CC6E-0B12-08A678FE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8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786C44-31C5-B6CB-A374-A16323580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A8DDF-F659-722D-3E06-CFFB0DCEF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F33E-23C5-020D-FAA7-C16A7FFC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2D989-CB95-8B57-E7BC-AC398585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1710-7418-94E9-1D0C-AC7A298F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26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1F224-FF99-FE16-62C3-1BBEB175D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AE76C-8753-BB17-EAA6-1ACDFC17B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B049D-7D29-C847-474B-E6A193F72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6B9D0-C86B-F1C3-5079-6B217C9A2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EFDE1-076D-A799-766F-DD7E53C61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5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122DA-2401-376E-95F4-CBDB02533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6D0AB-D0BA-0D73-DDF8-39943A4EC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D7707-2CF3-480A-DC1B-0706FAC36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66B67-9F7A-6261-2833-DDAF14DB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5F8E8-7E2E-8FAB-743C-E2337839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66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AF6F-15C1-0830-455C-E563C007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C5F29-9185-EEAD-0E55-7BEAC51419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793EE4-F460-48B2-9565-81BFD1D87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398E2-B44F-68F6-C5FB-5F7413A1A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BCB8B-A4CE-1A07-0561-63B55EC3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09AA4-02DA-EA1A-69EE-13194714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3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0064E-8F93-AE79-8E32-54E720BE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F1556-C4CC-C8EC-5EDE-3B2E1E3B5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5325C-125A-4390-766E-CD88C0850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0D5BF-AC62-C2B9-9B1E-7E013EDFE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068720-04E1-7F40-5C14-D81F28E61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E27D1-6CBB-B4DE-55DB-C87A0A643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7D3714-FFF7-E369-96F1-962ABF69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90ECE-7C98-F45D-AD4E-AB363557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3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16BFF-1F8B-05DF-15A8-85DA5F71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2487F-B183-7D28-86FB-962077949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8269F4-4652-9D2D-23F8-85889CAE7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53706D-0D98-D8A1-D0EF-503E8F1B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3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E05E8-B718-0078-5CCB-CDE001A14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ECE97B-537C-0FF7-4E4C-D3210B630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4685C-1585-DACA-392D-E3299839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61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A3AF7-70C9-8369-05E4-DBD283B1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E1C4B-76A8-03B2-92F2-E57161653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E86B7-DAA4-E9DD-793D-969597D15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903DA-A6C5-3D85-8F33-3807E2AF1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F55A7-2768-2D4E-8CDA-948A3B4D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22DAA-9A79-6FD7-E59A-487BC144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3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19C75-B9A2-B0CE-291A-423ED3D5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872BEB-FAE2-D899-99AE-32FDE2207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B15CD-E2EE-B5E3-8D76-884434F82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93BBC-08A5-3E18-80E5-CCF794EF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EDB59-E899-5192-F840-1D6521711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2F127-8DC4-364A-C235-4686732A8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5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F50171-5E65-347C-6CAF-B7390A7CE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AA3D4-1308-8881-6165-DA5F0516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17357-1126-B1D0-A2AC-3F02BF753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004D18-CDE1-602A-9015-C0DFB998C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E21B7-37BA-C0CB-A713-D31BCD757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7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99DB-8714-451D-9D61-2890629F6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793057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i="0" u="none" strike="noStrike" dirty="0">
                <a:solidFill>
                  <a:schemeClr val="tx1"/>
                </a:solidFill>
                <a:effectLst/>
              </a:rPr>
              <a:t>A Survey on the Accuracy and Performance of Video Anomaly Detection Models</a:t>
            </a:r>
            <a:r>
              <a:rPr lang="en-US" sz="4800" b="0" i="0" dirty="0">
                <a:solidFill>
                  <a:schemeClr val="tx1"/>
                </a:solidFill>
                <a:effectLst/>
              </a:rPr>
              <a:t>​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A69DA9-D5AA-B086-91FA-71F2BD035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874209"/>
            <a:ext cx="9695544" cy="1655762"/>
          </a:xfrm>
        </p:spPr>
        <p:txBody>
          <a:bodyPr>
            <a:normAutofit/>
          </a:bodyPr>
          <a:lstStyle/>
          <a:p>
            <a:r>
              <a:rPr lang="en-US" sz="2600" b="1" dirty="0"/>
              <a:t>Project Advisor : Haonan Wang (</a:t>
            </a:r>
            <a:r>
              <a:rPr lang="en-IN" sz="2600" b="1" dirty="0">
                <a:solidFill>
                  <a:schemeClr val="tx1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Assistant Professor, Computer Engineering )</a:t>
            </a:r>
            <a:endParaRPr lang="en-US" sz="2600" b="1" dirty="0">
              <a:solidFill>
                <a:schemeClr val="tx1"/>
              </a:solidFill>
            </a:endParaRPr>
          </a:p>
        </p:txBody>
      </p:sp>
      <p:pic>
        <p:nvPicPr>
          <p:cNvPr id="4" name="Picture 6" descr="San Jose State University Reviews | GradReports">
            <a:extLst>
              <a:ext uri="{FF2B5EF4-FFF2-40B4-BE49-F238E27FC236}">
                <a16:creationId xmlns:a16="http://schemas.microsoft.com/office/drawing/2014/main" id="{4591E821-D51C-404E-861A-7D4D4560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411" y="267519"/>
            <a:ext cx="3531177" cy="152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890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BCCD-A3AD-727B-B397-615E259EB70E}"/>
              </a:ext>
            </a:extLst>
          </p:cNvPr>
          <p:cNvSpPr txBox="1">
            <a:spLocks/>
          </p:cNvSpPr>
          <p:nvPr/>
        </p:nvSpPr>
        <p:spPr>
          <a:xfrm>
            <a:off x="5250827" y="78229"/>
            <a:ext cx="3650279" cy="125989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AI-VAD</a:t>
            </a:r>
            <a:br>
              <a:rPr lang="en-IN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9432F-6B5F-7A2A-B178-2472BF3FB629}"/>
              </a:ext>
            </a:extLst>
          </p:cNvPr>
          <p:cNvSpPr txBox="1">
            <a:spLocks/>
          </p:cNvSpPr>
          <p:nvPr/>
        </p:nvSpPr>
        <p:spPr>
          <a:xfrm>
            <a:off x="185980" y="855023"/>
            <a:ext cx="12006019" cy="37592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190500" algn="just" rtl="0">
              <a:spcBef>
                <a:spcPts val="600"/>
              </a:spcBef>
              <a:spcAft>
                <a:spcPts val="0"/>
              </a:spcAft>
            </a:pPr>
            <a:r>
              <a:rPr lang="en-IN" sz="2600" dirty="0"/>
              <a:t>E</a:t>
            </a:r>
            <a:r>
              <a:rPr lang="en-IN" sz="2600" b="0" i="0" u="none" strike="noStrike" dirty="0">
                <a:effectLst/>
              </a:rPr>
              <a:t>mploys Flow Net 2.0 to analyse the movements of objects within video footage, identifying dynamic anomalies based on motion patterns.</a:t>
            </a:r>
          </a:p>
          <a:p>
            <a:pPr marR="190500" algn="just" rtl="0">
              <a:spcBef>
                <a:spcPts val="600"/>
              </a:spcBef>
              <a:spcAft>
                <a:spcPts val="0"/>
              </a:spcAft>
            </a:pPr>
            <a:endParaRPr lang="en-IN" sz="2600" b="0" dirty="0">
              <a:effectLst/>
            </a:endParaRPr>
          </a:p>
          <a:p>
            <a:pPr marR="190500" algn="just" rtl="0">
              <a:spcBef>
                <a:spcPts val="600"/>
              </a:spcBef>
              <a:spcAft>
                <a:spcPts val="0"/>
              </a:spcAft>
            </a:pPr>
            <a:r>
              <a:rPr lang="en-IN" sz="2600" b="0" i="0" u="none" strike="noStrike" dirty="0">
                <a:effectLst/>
              </a:rPr>
              <a:t>Anomalies are scored using a combination of a Vision Transformer and a CLIP encoder, ensuring high accuracy in anomaly detection across major datasets.</a:t>
            </a:r>
            <a:br>
              <a:rPr lang="en-IN" sz="2000" dirty="0"/>
            </a:br>
            <a:endParaRPr lang="en-US" sz="3000" dirty="0"/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A1584642-2B63-A7A6-22B7-85A95875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709" y="3020519"/>
            <a:ext cx="6447293" cy="3759252"/>
          </a:xfrm>
          <a:prstGeom prst="rect">
            <a:avLst/>
          </a:prstGeom>
        </p:spPr>
      </p:pic>
      <p:pic>
        <p:nvPicPr>
          <p:cNvPr id="5" name="Picture 6" descr="San Jose State University Reviews | GradReports">
            <a:extLst>
              <a:ext uri="{FF2B5EF4-FFF2-40B4-BE49-F238E27FC236}">
                <a16:creationId xmlns:a16="http://schemas.microsoft.com/office/drawing/2014/main" id="{DF975DC6-7D16-99B1-7762-CE69B0FEE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7C0E-C308-E391-9F9D-74203894EF87}"/>
              </a:ext>
            </a:extLst>
          </p:cNvPr>
          <p:cNvSpPr txBox="1">
            <a:spLocks/>
          </p:cNvSpPr>
          <p:nvPr/>
        </p:nvSpPr>
        <p:spPr>
          <a:xfrm>
            <a:off x="4880260" y="100607"/>
            <a:ext cx="3650279" cy="12598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FAST ANO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62BC4-DF37-1C58-E583-5CC87BD9AEA0}"/>
              </a:ext>
            </a:extLst>
          </p:cNvPr>
          <p:cNvSpPr txBox="1">
            <a:spLocks/>
          </p:cNvSpPr>
          <p:nvPr/>
        </p:nvSpPr>
        <p:spPr>
          <a:xfrm>
            <a:off x="325465" y="855023"/>
            <a:ext cx="11701220" cy="37592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500" dirty="0"/>
              <a:t>Introduces spatial rotation transformation (SRT) and temporal mixing transformation (TMT) to generate irregular patch cuboids within normal frames.</a:t>
            </a:r>
          </a:p>
          <a:p>
            <a:pPr marL="0" indent="0" algn="just">
              <a:buNone/>
            </a:pPr>
            <a:r>
              <a:rPr lang="en-US" sz="2500" dirty="0"/>
              <a:t> </a:t>
            </a:r>
          </a:p>
          <a:p>
            <a:pPr algn="just"/>
            <a:r>
              <a:rPr lang="en-US" sz="2500" dirty="0"/>
              <a:t>Enhances the learning of normal features and addressing the shortcomings of computationally expensive prediction networks.</a:t>
            </a:r>
          </a:p>
        </p:txBody>
      </p:sp>
      <p:pic>
        <p:nvPicPr>
          <p:cNvPr id="4" name="Picture 2" descr="architecture">
            <a:extLst>
              <a:ext uri="{FF2B5EF4-FFF2-40B4-BE49-F238E27FC236}">
                <a16:creationId xmlns:a16="http://schemas.microsoft.com/office/drawing/2014/main" id="{C2C0F3EF-AC30-2726-5E05-351A391FC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8366" y="2998141"/>
            <a:ext cx="6695268" cy="375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an Jose State University Reviews | GradReports">
            <a:extLst>
              <a:ext uri="{FF2B5EF4-FFF2-40B4-BE49-F238E27FC236}">
                <a16:creationId xmlns:a16="http://schemas.microsoft.com/office/drawing/2014/main" id="{3E0DA0E8-A9DD-4084-B05F-06922A136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33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215C635-356B-BA8D-4528-A7FE7842E5E7}"/>
              </a:ext>
            </a:extLst>
          </p:cNvPr>
          <p:cNvSpPr txBox="1">
            <a:spLocks/>
          </p:cNvSpPr>
          <p:nvPr/>
        </p:nvSpPr>
        <p:spPr>
          <a:xfrm>
            <a:off x="139485" y="855023"/>
            <a:ext cx="12052515" cy="37592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/>
              <a:t>Uses a spatial-temporal network with a residual autoencoder and channel attention to effectively detect anomalies. </a:t>
            </a:r>
          </a:p>
          <a:p>
            <a:pPr algn="just"/>
            <a:endParaRPr lang="en-US" sz="2600" dirty="0"/>
          </a:p>
          <a:p>
            <a:pPr algn="just"/>
            <a:r>
              <a:rPr lang="en-US" sz="2600" dirty="0"/>
              <a:t>Extracts high-level features which are then channeled into temporal and spatial branches</a:t>
            </a:r>
          </a:p>
        </p:txBody>
      </p:sp>
      <p:pic>
        <p:nvPicPr>
          <p:cNvPr id="3" name="Picture 2" descr="figure 1">
            <a:extLst>
              <a:ext uri="{FF2B5EF4-FFF2-40B4-BE49-F238E27FC236}">
                <a16:creationId xmlns:a16="http://schemas.microsoft.com/office/drawing/2014/main" id="{84CD093C-6C72-5D42-4918-C050DBC7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9695" y="2873671"/>
            <a:ext cx="6405966" cy="37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E1994EE-8FA3-A56A-18A5-1611F44CDA61}"/>
              </a:ext>
            </a:extLst>
          </p:cNvPr>
          <p:cNvSpPr txBox="1">
            <a:spLocks/>
          </p:cNvSpPr>
          <p:nvPr/>
        </p:nvSpPr>
        <p:spPr>
          <a:xfrm>
            <a:off x="5050742" y="225076"/>
            <a:ext cx="3650279" cy="12598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ASTNET</a:t>
            </a:r>
          </a:p>
        </p:txBody>
      </p:sp>
      <p:pic>
        <p:nvPicPr>
          <p:cNvPr id="5" name="Picture 6" descr="San Jose State University Reviews | GradReports">
            <a:extLst>
              <a:ext uri="{FF2B5EF4-FFF2-40B4-BE49-F238E27FC236}">
                <a16:creationId xmlns:a16="http://schemas.microsoft.com/office/drawing/2014/main" id="{B22F25FC-9D25-0001-7463-E7588DBA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21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CC2A-37CB-DE97-D7CB-9585A7A9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5146"/>
            <a:ext cx="10515600" cy="1325563"/>
          </a:xfrm>
        </p:spPr>
        <p:txBody>
          <a:bodyPr/>
          <a:lstStyle/>
          <a:p>
            <a:r>
              <a:rPr lang="en-US" b="1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BA402-51A5-48F8-4DA0-4B6A8CD94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30030"/>
            <a:ext cx="10515600" cy="4351338"/>
          </a:xfrm>
        </p:spPr>
        <p:txBody>
          <a:bodyPr/>
          <a:lstStyle/>
          <a:p>
            <a:pPr lvl="0"/>
            <a:r>
              <a:rPr lang="en-US" sz="3000" dirty="0"/>
              <a:t>Data size (12% , 25% ,50% ,100%)</a:t>
            </a:r>
          </a:p>
          <a:p>
            <a:r>
              <a:rPr lang="en-US" sz="3000" dirty="0"/>
              <a:t>Frame size (128*128 , 256*256)</a:t>
            </a:r>
          </a:p>
          <a:p>
            <a:r>
              <a:rPr lang="en-US" sz="3000" dirty="0"/>
              <a:t>Training time </a:t>
            </a:r>
          </a:p>
          <a:p>
            <a:r>
              <a:rPr lang="en-US" sz="3000" dirty="0"/>
              <a:t> Testing time </a:t>
            </a:r>
          </a:p>
          <a:p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6" name="Picture 6" descr="San Jose State University Reviews | GradReports">
            <a:extLst>
              <a:ext uri="{FF2B5EF4-FFF2-40B4-BE49-F238E27FC236}">
                <a16:creationId xmlns:a16="http://schemas.microsoft.com/office/drawing/2014/main" id="{373ECD61-B16D-3203-C230-8B3C40FFC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700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90A54-3E28-E49F-CA75-AE43FF028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EC4BBC-5FC4-80B9-A582-E7FB7221C790}"/>
              </a:ext>
            </a:extLst>
          </p:cNvPr>
          <p:cNvSpPr txBox="1"/>
          <p:nvPr/>
        </p:nvSpPr>
        <p:spPr>
          <a:xfrm>
            <a:off x="838200" y="868610"/>
            <a:ext cx="1315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+mj-lt"/>
              </a:rPr>
              <a:t>AUC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0F32BD-FF5C-71C2-5AE1-493D2E8F0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50478"/>
            <a:ext cx="12192000" cy="5407522"/>
          </a:xfrm>
          <a:prstGeom prst="rect">
            <a:avLst/>
          </a:prstGeom>
        </p:spPr>
      </p:pic>
      <p:pic>
        <p:nvPicPr>
          <p:cNvPr id="6" name="Picture 6" descr="San Jose State University Reviews | GradReports">
            <a:extLst>
              <a:ext uri="{FF2B5EF4-FFF2-40B4-BE49-F238E27FC236}">
                <a16:creationId xmlns:a16="http://schemas.microsoft.com/office/drawing/2014/main" id="{AD85E2CD-2763-1A88-7A58-1D8B0C316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173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96821-6A7F-AD0C-1D98-FA7A01D0C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5024"/>
            <a:ext cx="12191999" cy="6002976"/>
          </a:xfrm>
          <a:prstGeom prst="rect">
            <a:avLst/>
          </a:prstGeom>
        </p:spPr>
      </p:pic>
      <p:pic>
        <p:nvPicPr>
          <p:cNvPr id="3" name="Picture 6" descr="San Jose State University Reviews | GradReports">
            <a:extLst>
              <a:ext uri="{FF2B5EF4-FFF2-40B4-BE49-F238E27FC236}">
                <a16:creationId xmlns:a16="http://schemas.microsoft.com/office/drawing/2014/main" id="{79463E0C-F040-D51F-CCEE-11F7D557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19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045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4CE7C-EB74-FC3C-8F21-AAFF771EF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19881"/>
            <a:ext cx="12191999" cy="5338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857A66-17FB-39A1-244A-288FF43A034B}"/>
              </a:ext>
            </a:extLst>
          </p:cNvPr>
          <p:cNvSpPr txBox="1"/>
          <p:nvPr/>
        </p:nvSpPr>
        <p:spPr>
          <a:xfrm>
            <a:off x="764356" y="855023"/>
            <a:ext cx="1576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+mj-lt"/>
              </a:rPr>
              <a:t>PSNR</a:t>
            </a:r>
          </a:p>
        </p:txBody>
      </p:sp>
      <p:pic>
        <p:nvPicPr>
          <p:cNvPr id="4" name="Picture 6" descr="San Jose State University Reviews | GradReports">
            <a:extLst>
              <a:ext uri="{FF2B5EF4-FFF2-40B4-BE49-F238E27FC236}">
                <a16:creationId xmlns:a16="http://schemas.microsoft.com/office/drawing/2014/main" id="{8F8CADED-9B69-BB1C-8956-9842050AC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391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3BE5A-FB10-7DD6-4364-DC6777F19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023"/>
            <a:ext cx="12192000" cy="6002976"/>
          </a:xfrm>
          <a:prstGeom prst="rect">
            <a:avLst/>
          </a:prstGeom>
        </p:spPr>
      </p:pic>
      <p:pic>
        <p:nvPicPr>
          <p:cNvPr id="3" name="Picture 6" descr="San Jose State University Reviews | GradReports">
            <a:extLst>
              <a:ext uri="{FF2B5EF4-FFF2-40B4-BE49-F238E27FC236}">
                <a16:creationId xmlns:a16="http://schemas.microsoft.com/office/drawing/2014/main" id="{E53C491A-6153-0C45-EBB6-302FA0378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15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E0FF3C-C0B3-D07B-846F-BD4A021B4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17"/>
          <a:stretch/>
        </p:blipFill>
        <p:spPr>
          <a:xfrm>
            <a:off x="0" y="1902941"/>
            <a:ext cx="11874843" cy="4955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5015F6-6FD6-3D43-0D99-AA88514DA595}"/>
              </a:ext>
            </a:extLst>
          </p:cNvPr>
          <p:cNvSpPr txBox="1"/>
          <p:nvPr/>
        </p:nvSpPr>
        <p:spPr>
          <a:xfrm>
            <a:off x="753726" y="1133500"/>
            <a:ext cx="67459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+mj-lt"/>
              </a:rPr>
              <a:t>Training time and Inference </a:t>
            </a:r>
          </a:p>
        </p:txBody>
      </p:sp>
      <p:pic>
        <p:nvPicPr>
          <p:cNvPr id="4" name="Picture 6" descr="San Jose State University Reviews | GradReports">
            <a:extLst>
              <a:ext uri="{FF2B5EF4-FFF2-40B4-BE49-F238E27FC236}">
                <a16:creationId xmlns:a16="http://schemas.microsoft.com/office/drawing/2014/main" id="{1F772396-6982-6A84-730F-4645D00F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772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3DECBA-0406-4EBE-4C1A-B90A8973E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023"/>
            <a:ext cx="12192000" cy="6002977"/>
          </a:xfrm>
          <a:prstGeom prst="rect">
            <a:avLst/>
          </a:prstGeom>
        </p:spPr>
      </p:pic>
      <p:pic>
        <p:nvPicPr>
          <p:cNvPr id="3" name="Picture 6" descr="San Jose State University Reviews | GradReports">
            <a:extLst>
              <a:ext uri="{FF2B5EF4-FFF2-40B4-BE49-F238E27FC236}">
                <a16:creationId xmlns:a16="http://schemas.microsoft.com/office/drawing/2014/main" id="{958B8DEA-C793-8392-09CE-8E6C7BD1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4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CC0D11-17EC-DF8D-FBD8-5F07ABA34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r="-1" b="26322"/>
          <a:stretch/>
        </p:blipFill>
        <p:spPr>
          <a:xfrm>
            <a:off x="689289" y="2080644"/>
            <a:ext cx="2301889" cy="2579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D6D2F-28F2-CCA2-12E1-52240163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144" y="2080643"/>
            <a:ext cx="2484305" cy="25793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9F500F-68A3-F9EA-D8ED-A6E67FC63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052" y="2080644"/>
            <a:ext cx="2484305" cy="2579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B2CB9-9A2C-5CAF-7DED-BE32F15AF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4228" y="2080644"/>
            <a:ext cx="2484305" cy="2579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A3A60D-4C5C-FCD5-A000-8D2EDF712853}"/>
              </a:ext>
            </a:extLst>
          </p:cNvPr>
          <p:cNvSpPr txBox="1"/>
          <p:nvPr/>
        </p:nvSpPr>
        <p:spPr>
          <a:xfrm>
            <a:off x="546485" y="964403"/>
            <a:ext cx="14896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89204"/>
            <a:r>
              <a:rPr lang="en-US" sz="4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</a:t>
            </a:r>
            <a:endParaRPr lang="en-US" sz="4200" b="1" dirty="0"/>
          </a:p>
        </p:txBody>
      </p:sp>
      <p:pic>
        <p:nvPicPr>
          <p:cNvPr id="7" name="Picture 6" descr="San Jose State University Reviews | GradReports">
            <a:extLst>
              <a:ext uri="{FF2B5EF4-FFF2-40B4-BE49-F238E27FC236}">
                <a16:creationId xmlns:a16="http://schemas.microsoft.com/office/drawing/2014/main" id="{51B07687-74C9-B8EB-5829-5757325FE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36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4F8C08-EE81-9F94-8D6E-8D3436A9ACC6}"/>
              </a:ext>
            </a:extLst>
          </p:cNvPr>
          <p:cNvSpPr txBox="1"/>
          <p:nvPr/>
        </p:nvSpPr>
        <p:spPr>
          <a:xfrm>
            <a:off x="816232" y="4899956"/>
            <a:ext cx="22095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89204"/>
            <a:r>
              <a:rPr lang="en-IN" sz="1926" kern="1200" dirty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rPr>
              <a:t>    </a:t>
            </a:r>
            <a:r>
              <a:rPr lang="en-IN" sz="2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016114696</a:t>
            </a:r>
          </a:p>
          <a:p>
            <a:pPr defTabSz="489204"/>
            <a:r>
              <a:rPr lang="en-IN" sz="240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Mounish</a:t>
            </a:r>
            <a:r>
              <a:rPr lang="en-IN" sz="2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IN" sz="240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Juvvadi</a:t>
            </a:r>
            <a:endParaRPr lang="en-IN" sz="2400" kern="120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EF0F6-EC50-9FB6-C1A4-E67A26566F8C}"/>
              </a:ext>
            </a:extLst>
          </p:cNvPr>
          <p:cNvSpPr txBox="1"/>
          <p:nvPr/>
        </p:nvSpPr>
        <p:spPr>
          <a:xfrm>
            <a:off x="3311144" y="4899956"/>
            <a:ext cx="2800543" cy="129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9204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2000" kern="1200" dirty="0">
                <a:solidFill>
                  <a:schemeClr val="tx1"/>
                </a:solidFill>
                <a:ea typeface="+mn-ea"/>
                <a:cs typeface="+mn-cs"/>
              </a:rPr>
              <a:t>016151512</a:t>
            </a:r>
          </a:p>
          <a:p>
            <a:pPr defTabSz="489204"/>
            <a:r>
              <a:rPr lang="en-IN" sz="2000" kern="1200" dirty="0" err="1">
                <a:solidFill>
                  <a:schemeClr val="tx1"/>
                </a:solidFill>
                <a:ea typeface="+mn-ea"/>
                <a:cs typeface="+mn-cs"/>
              </a:rPr>
              <a:t>Lohith</a:t>
            </a:r>
            <a:r>
              <a:rPr lang="en-IN" sz="2000" kern="1200" dirty="0">
                <a:solidFill>
                  <a:schemeClr val="tx1"/>
                </a:solidFill>
                <a:ea typeface="+mn-ea"/>
                <a:cs typeface="+mn-cs"/>
              </a:rPr>
              <a:t> Kumar Reddy</a:t>
            </a:r>
          </a:p>
          <a:p>
            <a:pPr defTabSz="489204"/>
            <a:r>
              <a:rPr lang="en-IN" sz="2000" kern="1200" dirty="0" err="1">
                <a:solidFill>
                  <a:schemeClr val="tx1"/>
                </a:solidFill>
                <a:ea typeface="+mn-ea"/>
                <a:cs typeface="+mn-cs"/>
              </a:rPr>
              <a:t>Kondreddy</a:t>
            </a:r>
            <a:endParaRPr lang="en-IN" sz="2000" kern="1200" dirty="0">
              <a:solidFill>
                <a:schemeClr val="tx1"/>
              </a:solidFill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CA61C-688C-0C27-72B3-95A743CC12C0}"/>
              </a:ext>
            </a:extLst>
          </p:cNvPr>
          <p:cNvSpPr txBox="1"/>
          <p:nvPr/>
        </p:nvSpPr>
        <p:spPr>
          <a:xfrm>
            <a:off x="6096001" y="4886676"/>
            <a:ext cx="3028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9204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016075813</a:t>
            </a:r>
          </a:p>
          <a:p>
            <a:pPr defTabSz="489204"/>
            <a:r>
              <a:rPr lang="en-US" altLang="en-US" sz="2000" kern="12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Santosh Sai Gowtham   </a:t>
            </a:r>
            <a:r>
              <a:rPr lang="en-US" altLang="en-US" sz="2000" kern="1200" dirty="0" err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Pasala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6A19B0-6C97-A822-BB5B-960E749217D9}"/>
              </a:ext>
            </a:extLst>
          </p:cNvPr>
          <p:cNvSpPr txBox="1"/>
          <p:nvPr/>
        </p:nvSpPr>
        <p:spPr>
          <a:xfrm>
            <a:off x="9064228" y="4896411"/>
            <a:ext cx="3143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89204"/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016655951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96B3BF-A8EA-7AA7-85EF-617517C480CC}"/>
              </a:ext>
            </a:extLst>
          </p:cNvPr>
          <p:cNvSpPr txBox="1"/>
          <p:nvPr/>
        </p:nvSpPr>
        <p:spPr>
          <a:xfrm>
            <a:off x="9397615" y="5221768"/>
            <a:ext cx="21509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Lokesh Reddy      </a:t>
            </a:r>
            <a:r>
              <a:rPr lang="en-US" sz="2000" dirty="0" err="1"/>
              <a:t>Gangasani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7255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38E9-D458-3FE5-9358-F6F58C9D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85" y="855023"/>
            <a:ext cx="8911687" cy="1280890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486E2-60CF-6CBA-DE2F-BF51B0F48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47" y="2225355"/>
            <a:ext cx="11432906" cy="3777622"/>
          </a:xfrm>
        </p:spPr>
        <p:txBody>
          <a:bodyPr>
            <a:normAutofit/>
          </a:bodyPr>
          <a:lstStyle/>
          <a:p>
            <a:pPr algn="just"/>
            <a:r>
              <a:rPr lang="en-US" sz="3200" dirty="0"/>
              <a:t>Overall, we found that AI-VAD is the most accurate model while only having slightly higher computational overhead compared to the fastest model. 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We hope our study provides insights to the model, training dataset size, and frame size selections for other VAD users.</a:t>
            </a:r>
            <a:endParaRPr lang="en-US" sz="3000" dirty="0"/>
          </a:p>
        </p:txBody>
      </p:sp>
      <p:pic>
        <p:nvPicPr>
          <p:cNvPr id="4" name="Picture 6" descr="San Jose State University Reviews | GradReports">
            <a:extLst>
              <a:ext uri="{FF2B5EF4-FFF2-40B4-BE49-F238E27FC236}">
                <a16:creationId xmlns:a16="http://schemas.microsoft.com/office/drawing/2014/main" id="{75C20B51-DE86-5804-9C80-59DA2A38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87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7CFB31-E5F3-2BD2-5700-21C5716B112A}"/>
              </a:ext>
            </a:extLst>
          </p:cNvPr>
          <p:cNvSpPr txBox="1"/>
          <p:nvPr/>
        </p:nvSpPr>
        <p:spPr>
          <a:xfrm>
            <a:off x="2572719" y="1074509"/>
            <a:ext cx="773155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latin typeface="+mj-lt"/>
              </a:rPr>
              <a:t>THANK YOU!</a:t>
            </a:r>
          </a:p>
          <a:p>
            <a:endParaRPr lang="en-US" sz="10000" b="1" dirty="0">
              <a:latin typeface="+mj-lt"/>
            </a:endParaRPr>
          </a:p>
          <a:p>
            <a:r>
              <a:rPr lang="en-US" sz="10000" b="1" dirty="0">
                <a:latin typeface="+mj-lt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19542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Security Camera">
            <a:extLst>
              <a:ext uri="{FF2B5EF4-FFF2-40B4-BE49-F238E27FC236}">
                <a16:creationId xmlns:a16="http://schemas.microsoft.com/office/drawing/2014/main" id="{1480D407-1D03-4BEC-621A-62B63E59D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264" y="1467395"/>
            <a:ext cx="3602736" cy="360273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9F6BFFB-621F-0026-A893-8D54B6960A5D}"/>
              </a:ext>
            </a:extLst>
          </p:cNvPr>
          <p:cNvSpPr txBox="1">
            <a:spLocks/>
          </p:cNvSpPr>
          <p:nvPr/>
        </p:nvSpPr>
        <p:spPr>
          <a:xfrm>
            <a:off x="2589213" y="4529540"/>
            <a:ext cx="8915399" cy="1162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/>
              <a:t>What is anomaly detection? </a:t>
            </a:r>
            <a:endParaRPr lang="en-US" sz="5000" b="1" dirty="0"/>
          </a:p>
        </p:txBody>
      </p:sp>
      <p:pic>
        <p:nvPicPr>
          <p:cNvPr id="4" name="Picture 6" descr="San Jose State University Reviews | GradReports">
            <a:extLst>
              <a:ext uri="{FF2B5EF4-FFF2-40B4-BE49-F238E27FC236}">
                <a16:creationId xmlns:a16="http://schemas.microsoft.com/office/drawing/2014/main" id="{AAD10B31-2CC3-C3C9-4CC5-C96070D7F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15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F3B9-19B8-E766-205F-97A9C69FD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79" y="458846"/>
            <a:ext cx="8911687" cy="1280890"/>
          </a:xfrm>
        </p:spPr>
        <p:txBody>
          <a:bodyPr>
            <a:normAutofit/>
          </a:bodyPr>
          <a:lstStyle/>
          <a:p>
            <a:r>
              <a:rPr lang="en-US" sz="4200" b="1" dirty="0"/>
              <a:t>Types of Anomaly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5EFCF-D748-5002-95A0-6A9CCC0B8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579" y="1707737"/>
            <a:ext cx="8915400" cy="3777622"/>
          </a:xfrm>
        </p:spPr>
        <p:txBody>
          <a:bodyPr>
            <a:noAutofit/>
          </a:bodyPr>
          <a:lstStyle/>
          <a:p>
            <a:r>
              <a:rPr lang="en-US" sz="3000" dirty="0"/>
              <a:t>Statistical Anomaly Detection</a:t>
            </a:r>
          </a:p>
          <a:p>
            <a:pPr marL="0" indent="0">
              <a:buNone/>
            </a:pPr>
            <a:endParaRPr lang="en-US" sz="3000" dirty="0"/>
          </a:p>
          <a:p>
            <a:r>
              <a:rPr lang="en-US" sz="3000" dirty="0"/>
              <a:t>Machine Learning Based - Anomaly Detection </a:t>
            </a:r>
          </a:p>
          <a:p>
            <a:endParaRPr lang="en-US" sz="3000" dirty="0"/>
          </a:p>
          <a:p>
            <a:r>
              <a:rPr lang="en-US" sz="3000" dirty="0"/>
              <a:t>Density Based - Anomaly Detection </a:t>
            </a:r>
          </a:p>
          <a:p>
            <a:endParaRPr lang="en-US" sz="3000" dirty="0"/>
          </a:p>
          <a:p>
            <a:r>
              <a:rPr lang="en-US" sz="3000" dirty="0"/>
              <a:t>Deep Learning - Based Anomaly Detection</a:t>
            </a:r>
          </a:p>
          <a:p>
            <a:endParaRPr lang="en-US" sz="3000" dirty="0"/>
          </a:p>
          <a:p>
            <a:r>
              <a:rPr lang="en-US" sz="3000" dirty="0"/>
              <a:t>Time Series Anomaly Detection</a:t>
            </a:r>
          </a:p>
        </p:txBody>
      </p:sp>
      <p:pic>
        <p:nvPicPr>
          <p:cNvPr id="4" name="Picture 6" descr="San Jose State University Reviews | GradReports">
            <a:extLst>
              <a:ext uri="{FF2B5EF4-FFF2-40B4-BE49-F238E27FC236}">
                <a16:creationId xmlns:a16="http://schemas.microsoft.com/office/drawing/2014/main" id="{8F9AD7E4-7EFC-66AC-A291-BE911F89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906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18CBA4-824D-E327-1D63-742C93B0F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371"/>
            <a:ext cx="12192000" cy="5972630"/>
          </a:xfrm>
          <a:prstGeom prst="rect">
            <a:avLst/>
          </a:prstGeom>
        </p:spPr>
      </p:pic>
      <p:pic>
        <p:nvPicPr>
          <p:cNvPr id="3" name="Picture 6" descr="San Jose State University Reviews | GradReports">
            <a:extLst>
              <a:ext uri="{FF2B5EF4-FFF2-40B4-BE49-F238E27FC236}">
                <a16:creationId xmlns:a16="http://schemas.microsoft.com/office/drawing/2014/main" id="{680B7A5A-0D9B-1714-B1B0-82A1CD2C4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388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ABB7E-9A5B-98D4-4D14-CA9E0A516C28}"/>
              </a:ext>
            </a:extLst>
          </p:cNvPr>
          <p:cNvSpPr txBox="1">
            <a:spLocks/>
          </p:cNvSpPr>
          <p:nvPr/>
        </p:nvSpPr>
        <p:spPr>
          <a:xfrm>
            <a:off x="593582" y="1018030"/>
            <a:ext cx="4623955" cy="1280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D74F0-4F7C-8AFE-526D-419363CBCEA2}"/>
              </a:ext>
            </a:extLst>
          </p:cNvPr>
          <p:cNvSpPr txBox="1">
            <a:spLocks/>
          </p:cNvSpPr>
          <p:nvPr/>
        </p:nvSpPr>
        <p:spPr>
          <a:xfrm>
            <a:off x="781193" y="2062348"/>
            <a:ext cx="11046630" cy="37776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000"/>
              <a:t>Evaluate four Video Anomaly Detection (VAD) models under various conditions, which include testing on diverse datasets, varying data sizes, and different frame sizes.</a:t>
            </a:r>
          </a:p>
          <a:p>
            <a:pPr algn="just"/>
            <a:endParaRPr lang="en-US"/>
          </a:p>
          <a:p>
            <a:pPr algn="just"/>
            <a:r>
              <a:rPr lang="en-US" sz="3000"/>
              <a:t>Also, evaluate four Video Anomaly Detection (VAD) models with different metrics, including AUC, PSNR and CPU time.</a:t>
            </a:r>
            <a:endParaRPr lang="en-US" sz="3000" dirty="0"/>
          </a:p>
        </p:txBody>
      </p:sp>
      <p:pic>
        <p:nvPicPr>
          <p:cNvPr id="4" name="Picture 6" descr="San Jose State University Reviews | GradReports">
            <a:extLst>
              <a:ext uri="{FF2B5EF4-FFF2-40B4-BE49-F238E27FC236}">
                <a16:creationId xmlns:a16="http://schemas.microsoft.com/office/drawing/2014/main" id="{CF410472-C119-1BE2-1E34-39F53D6B2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937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EBD7-2898-78DA-56F8-4F1CA58B64E9}"/>
              </a:ext>
            </a:extLst>
          </p:cNvPr>
          <p:cNvSpPr txBox="1">
            <a:spLocks/>
          </p:cNvSpPr>
          <p:nvPr/>
        </p:nvSpPr>
        <p:spPr>
          <a:xfrm>
            <a:off x="677297" y="1072737"/>
            <a:ext cx="9712998" cy="128089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 sets </a:t>
            </a:r>
          </a:p>
        </p:txBody>
      </p:sp>
      <p:pic>
        <p:nvPicPr>
          <p:cNvPr id="3" name="Picture 6" descr="San Jose State University Reviews | GradReports">
            <a:extLst>
              <a:ext uri="{FF2B5EF4-FFF2-40B4-BE49-F238E27FC236}">
                <a16:creationId xmlns:a16="http://schemas.microsoft.com/office/drawing/2014/main" id="{CAEBCAB4-516C-AFA8-6764-2766F4990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529F229D-409E-B1E2-01AE-A68AC0AE9B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749044"/>
              </p:ext>
            </p:extLst>
          </p:nvPr>
        </p:nvGraphicFramePr>
        <p:xfrm>
          <a:off x="1602298" y="18914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219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38DB1-2306-E520-BBE9-F3BF23E6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92" y="701294"/>
            <a:ext cx="10515600" cy="1325563"/>
          </a:xfrm>
        </p:spPr>
        <p:txBody>
          <a:bodyPr/>
          <a:lstStyle/>
          <a:p>
            <a:r>
              <a:rPr lang="en-US" b="1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C498-252F-C2EA-EFBD-02B7A0E7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984" y="2026857"/>
            <a:ext cx="11619016" cy="4351338"/>
          </a:xfrm>
        </p:spPr>
        <p:txBody>
          <a:bodyPr>
            <a:normAutofit fontScale="92500" lnSpcReduction="20000"/>
          </a:bodyPr>
          <a:lstStyle/>
          <a:p>
            <a:pPr rtl="0">
              <a:spcBef>
                <a:spcPts val="2000"/>
              </a:spcBef>
              <a:spcAft>
                <a:spcPts val="600"/>
              </a:spcAft>
            </a:pPr>
            <a:r>
              <a:rPr lang="en-IN" sz="3200" b="0" i="0" u="none" strike="noStrike" dirty="0">
                <a:effectLst/>
                <a:latin typeface="+mj-lt"/>
              </a:rPr>
              <a:t>DMA</a:t>
            </a:r>
            <a:r>
              <a:rPr lang="en-IN" sz="3200" dirty="0">
                <a:latin typeface="+mj-lt"/>
              </a:rPr>
              <a:t>D (</a:t>
            </a:r>
            <a:r>
              <a:rPr lang="en-IN" sz="3200" i="0" u="none" strike="noStrike" dirty="0">
                <a:effectLst/>
                <a:latin typeface="+mj-lt"/>
              </a:rPr>
              <a:t>Diversity-Measurable Anomaly Detection</a:t>
            </a:r>
            <a:r>
              <a:rPr lang="en-IN" sz="3200" i="0" u="none" strike="noStrike" dirty="0">
                <a:latin typeface="+mj-lt"/>
              </a:rPr>
              <a:t>)</a:t>
            </a:r>
          </a:p>
          <a:p>
            <a:pPr rtl="0">
              <a:spcBef>
                <a:spcPts val="2000"/>
              </a:spcBef>
              <a:spcAft>
                <a:spcPts val="600"/>
              </a:spcAft>
            </a:pPr>
            <a:endParaRPr lang="en-IN" sz="3200" dirty="0">
              <a:latin typeface="+mj-lt"/>
            </a:endParaRPr>
          </a:p>
          <a:p>
            <a:r>
              <a:rPr lang="en-IN" sz="3200" b="0" i="0" u="none" strike="noStrike" dirty="0">
                <a:effectLst/>
                <a:latin typeface="+mj-lt"/>
              </a:rPr>
              <a:t>AI-VAD (Attribute-based Representations for Accurate and Interpretable Video Anomaly Detection)</a:t>
            </a:r>
          </a:p>
          <a:p>
            <a:endParaRPr lang="en-IN" sz="3200" i="0" u="none" strike="noStrike" dirty="0">
              <a:effectLst/>
              <a:latin typeface="+mj-lt"/>
            </a:endParaRPr>
          </a:p>
          <a:p>
            <a:r>
              <a:rPr lang="en-IN" sz="3200" i="0" u="none" strike="noStrike" dirty="0">
                <a:effectLst/>
                <a:latin typeface="+mj-lt"/>
              </a:rPr>
              <a:t>FAST ANO (Fast Anomaly Detection via </a:t>
            </a:r>
            <a:r>
              <a:rPr lang="en-IN" sz="3200" i="0" u="none" strike="noStrike" dirty="0" err="1">
                <a:effectLst/>
                <a:latin typeface="+mj-lt"/>
              </a:rPr>
              <a:t>Spatio</a:t>
            </a:r>
            <a:r>
              <a:rPr lang="en-IN" sz="3200" i="0" u="none" strike="noStrike" dirty="0">
                <a:effectLst/>
                <a:latin typeface="+mj-lt"/>
              </a:rPr>
              <a:t>-temporal Patch Transformation )</a:t>
            </a:r>
          </a:p>
          <a:p>
            <a:endParaRPr lang="en-IN" sz="3200" dirty="0">
              <a:latin typeface="+mj-lt"/>
            </a:endParaRPr>
          </a:p>
          <a:p>
            <a:r>
              <a:rPr lang="en-IN" sz="3200" dirty="0">
                <a:latin typeface="+mj-lt"/>
              </a:rPr>
              <a:t>ASTNET (Attention-based Residual Autoencoder for Video Anomaly Detection) </a:t>
            </a:r>
            <a:endParaRPr lang="en-IN" sz="3200" i="0" u="none" strike="noStrike" dirty="0">
              <a:effectLst/>
              <a:latin typeface="+mj-lt"/>
            </a:endParaRPr>
          </a:p>
          <a:p>
            <a:endParaRPr lang="en-US" dirty="0"/>
          </a:p>
        </p:txBody>
      </p:sp>
      <p:pic>
        <p:nvPicPr>
          <p:cNvPr id="6" name="Picture 6" descr="San Jose State University Reviews | GradReports">
            <a:extLst>
              <a:ext uri="{FF2B5EF4-FFF2-40B4-BE49-F238E27FC236}">
                <a16:creationId xmlns:a16="http://schemas.microsoft.com/office/drawing/2014/main" id="{D1BE262B-B380-2FB0-FC4C-B27F3356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391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F5A3-18AA-F6F7-147A-408EB31C6029}"/>
              </a:ext>
            </a:extLst>
          </p:cNvPr>
          <p:cNvSpPr txBox="1">
            <a:spLocks/>
          </p:cNvSpPr>
          <p:nvPr/>
        </p:nvSpPr>
        <p:spPr>
          <a:xfrm>
            <a:off x="5367079" y="0"/>
            <a:ext cx="4878740" cy="125989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DMAD</a:t>
            </a:r>
            <a:r>
              <a:rPr lang="en-IN" sz="2000" dirty="0"/>
              <a:t> </a:t>
            </a:r>
            <a:br>
              <a:rPr lang="en-IN" sz="2000" dirty="0"/>
            </a:br>
            <a:endParaRPr lang="en-US" sz="2000" dirty="0"/>
          </a:p>
        </p:txBody>
      </p:sp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42B20F7A-B1B7-C1CD-A968-C30667CC7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51739"/>
            <a:ext cx="7104681" cy="4006261"/>
          </a:xfrm>
          <a:prstGeom prst="rect">
            <a:avLst/>
          </a:prstGeom>
        </p:spPr>
      </p:pic>
      <p:pic>
        <p:nvPicPr>
          <p:cNvPr id="5" name="Picture 6" descr="San Jose State University Reviews | GradReports">
            <a:extLst>
              <a:ext uri="{FF2B5EF4-FFF2-40B4-BE49-F238E27FC236}">
                <a16:creationId xmlns:a16="http://schemas.microsoft.com/office/drawing/2014/main" id="{73095D0C-ACD4-9756-E528-E3BA15427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09800" cy="8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C1514-CC2E-CDF4-FD9C-23AF83D6B7BD}"/>
              </a:ext>
            </a:extLst>
          </p:cNvPr>
          <p:cNvSpPr txBox="1">
            <a:spLocks/>
          </p:cNvSpPr>
          <p:nvPr/>
        </p:nvSpPr>
        <p:spPr>
          <a:xfrm>
            <a:off x="154983" y="855023"/>
            <a:ext cx="12037017" cy="37592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500" dirty="0"/>
              <a:t>Enhances anomaly detection by improving the reconstruction of diverse normal patterns while avoiding generalization on anomalies.</a:t>
            </a:r>
          </a:p>
          <a:p>
            <a:pPr marL="0" indent="0" algn="just">
              <a:buNone/>
            </a:pPr>
            <a:endParaRPr lang="en-US" sz="2500" dirty="0"/>
          </a:p>
          <a:p>
            <a:pPr algn="just"/>
            <a:r>
              <a:rPr lang="en-US" sz="2500" dirty="0"/>
              <a:t> Uses a Pyramid Deformation Module and an Information Compression Module, proven effective on surveillance videos.</a:t>
            </a:r>
          </a:p>
        </p:txBody>
      </p:sp>
    </p:spTree>
    <p:extLst>
      <p:ext uri="{BB962C8B-B14F-4D97-AF65-F5344CB8AC3E}">
        <p14:creationId xmlns:p14="http://schemas.microsoft.com/office/powerpoint/2010/main" val="1430721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3938</TotalTime>
  <Words>423</Words>
  <Application>Microsoft Macintosh PowerPoint</Application>
  <PresentationFormat>Widescreen</PresentationFormat>
  <Paragraphs>71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Helvetica</vt:lpstr>
      <vt:lpstr>Open Sans</vt:lpstr>
      <vt:lpstr>Office Theme</vt:lpstr>
      <vt:lpstr>A Survey on the Accuracy and Performance of Video Anomaly Detection Models​</vt:lpstr>
      <vt:lpstr>PowerPoint Presentation</vt:lpstr>
      <vt:lpstr>PowerPoint Presentation</vt:lpstr>
      <vt:lpstr>Types of Anomaly Detection </vt:lpstr>
      <vt:lpstr>PowerPoint Presentation</vt:lpstr>
      <vt:lpstr>PowerPoint Presentation</vt:lpstr>
      <vt:lpstr>PowerPoint Presentation</vt:lpstr>
      <vt:lpstr>Models</vt:lpstr>
      <vt:lpstr>PowerPoint Presentation</vt:lpstr>
      <vt:lpstr>PowerPoint Presentation</vt:lpstr>
      <vt:lpstr>PowerPoint Presentation</vt:lpstr>
      <vt:lpstr>PowerPoint Presentation</vt:lpstr>
      <vt:lpstr>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Survey on the Accuracy and Performance of Video Anomaly Detection Models​</dc:title>
  <dc:creator>Lohith Kumar Reddy Kondreddy</dc:creator>
  <cp:lastModifiedBy>Lohith Kumar Reddy Kondreddy</cp:lastModifiedBy>
  <cp:revision>4</cp:revision>
  <dcterms:created xsi:type="dcterms:W3CDTF">2024-05-10T22:58:05Z</dcterms:created>
  <dcterms:modified xsi:type="dcterms:W3CDTF">2024-05-17T04:48:48Z</dcterms:modified>
</cp:coreProperties>
</file>